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88" r:id="rId4"/>
    <p:sldId id="301" r:id="rId5"/>
    <p:sldId id="259" r:id="rId6"/>
    <p:sldId id="305" r:id="rId7"/>
    <p:sldId id="306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308" r:id="rId16"/>
    <p:sldId id="309" r:id="rId17"/>
    <p:sldId id="312" r:id="rId18"/>
    <p:sldId id="313" r:id="rId19"/>
    <p:sldId id="314" r:id="rId20"/>
    <p:sldId id="315" r:id="rId21"/>
    <p:sldId id="316" r:id="rId22"/>
    <p:sldId id="310" r:id="rId23"/>
    <p:sldId id="318" r:id="rId24"/>
    <p:sldId id="317" r:id="rId25"/>
    <p:sldId id="319" r:id="rId26"/>
    <p:sldId id="320" r:id="rId27"/>
    <p:sldId id="322" r:id="rId28"/>
    <p:sldId id="323" r:id="rId29"/>
    <p:sldId id="329" r:id="rId30"/>
    <p:sldId id="281" r:id="rId31"/>
    <p:sldId id="332" r:id="rId32"/>
    <p:sldId id="333" r:id="rId33"/>
    <p:sldId id="289" r:id="rId34"/>
    <p:sldId id="338" r:id="rId35"/>
    <p:sldId id="335" r:id="rId36"/>
    <p:sldId id="334" r:id="rId37"/>
    <p:sldId id="293" r:id="rId38"/>
    <p:sldId id="339" r:id="rId39"/>
    <p:sldId id="278" r:id="rId40"/>
    <p:sldId id="294" r:id="rId41"/>
    <p:sldId id="295" r:id="rId42"/>
    <p:sldId id="296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280" r:id="rId55"/>
    <p:sldId id="351" r:id="rId56"/>
    <p:sldId id="352" r:id="rId57"/>
    <p:sldId id="353" r:id="rId58"/>
    <p:sldId id="354" r:id="rId59"/>
    <p:sldId id="355" r:id="rId60"/>
    <p:sldId id="324" r:id="rId61"/>
    <p:sldId id="326" r:id="rId62"/>
    <p:sldId id="325" r:id="rId63"/>
    <p:sldId id="328" r:id="rId64"/>
    <p:sldId id="327" r:id="rId65"/>
    <p:sldId id="331" r:id="rId66"/>
    <p:sldId id="285" r:id="rId67"/>
    <p:sldId id="304" r:id="rId68"/>
    <p:sldId id="286" r:id="rId69"/>
    <p:sldId id="287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1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638B-A85E-4AF7-9828-44F36B3AEEE5}" type="datetimeFigureOut">
              <a:rPr lang="en-US" smtClean="0"/>
              <a:pPr/>
              <a:t>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0FCD7-FD83-4104-B057-27E5BAF2B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0150" y="239268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presentation runs on its own.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0150" y="3140392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user intervention is needed.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0"/>
            <a:ext cx="9144000" cy="4094163"/>
            <a:chOff x="0" y="1524000"/>
            <a:chExt cx="9144000" cy="4094163"/>
          </a:xfrm>
        </p:grpSpPr>
        <p:pic>
          <p:nvPicPr>
            <p:cNvPr id="6149" name="Picture 8" descr="last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-60000"/>
            </a:blip>
            <a:srcRect/>
            <a:stretch>
              <a:fillRect/>
            </a:stretch>
          </p:blipFill>
          <p:spPr bwMode="auto">
            <a:xfrm>
              <a:off x="0" y="1524000"/>
              <a:ext cx="9144000" cy="409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838200" y="2286000"/>
              <a:ext cx="624840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45791" dir="3378596" algn="ctr" rotWithShape="0">
                <a:schemeClr val="bg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r>
                <a:rPr lang="en-US" sz="4400" dirty="0" smtClean="0">
                  <a:solidFill>
                    <a:schemeClr val="tx1"/>
                  </a:solidFill>
                  <a:latin typeface="Arial Black" pitchFamily="34" charset="0"/>
                </a:rPr>
                <a:t>The </a:t>
              </a:r>
              <a:endParaRPr lang="en-US" sz="4400" dirty="0">
                <a:solidFill>
                  <a:schemeClr val="tx1"/>
                </a:solidFill>
                <a:latin typeface="Arial Black" pitchFamily="34" charset="0"/>
              </a:endParaRPr>
            </a:p>
            <a:p>
              <a:r>
                <a:rPr lang="en-US" sz="4400" dirty="0" smtClean="0">
                  <a:solidFill>
                    <a:schemeClr val="tx1"/>
                  </a:solidFill>
                  <a:latin typeface="Arial Black" pitchFamily="34" charset="0"/>
                </a:rPr>
                <a:t>Nuke-Resistant </a:t>
              </a:r>
              <a:r>
                <a:rPr lang="en-US" sz="4400" dirty="0">
                  <a:solidFill>
                    <a:schemeClr val="tx1"/>
                  </a:solidFill>
                  <a:latin typeface="Arial Black" pitchFamily="34" charset="0"/>
                </a:rPr>
                <a:t>City</a:t>
              </a:r>
            </a:p>
          </p:txBody>
        </p:sp>
      </p:grp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38200" y="838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Using Computer Simulation </a:t>
            </a:r>
            <a:r>
              <a:rPr lang="en-US" sz="2800" b="1" dirty="0" smtClean="0">
                <a:solidFill>
                  <a:schemeClr val="bg1"/>
                </a:solidFill>
              </a:rPr>
              <a:t>to Plan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38200" y="591185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Los Alamos National Laboratory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“The World’s Greatest Science </a:t>
            </a:r>
            <a:r>
              <a:rPr lang="en-US" sz="2000" b="1" u="sng" dirty="0">
                <a:solidFill>
                  <a:srgbClr val="FFC000"/>
                </a:solidFill>
              </a:rPr>
              <a:t>Protecting</a:t>
            </a:r>
            <a:r>
              <a:rPr lang="en-US" sz="2000" b="1" dirty="0">
                <a:solidFill>
                  <a:schemeClr val="bg1"/>
                </a:solidFill>
              </a:rPr>
              <a:t> America”</a:t>
            </a: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 cstate="print"/>
          <a:srcRect t="7088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Seldom does science play a role of such importance and urgency.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502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Scientists are accustomed to thinking their work is </a:t>
            </a:r>
            <a:r>
              <a:rPr lang="en-US" sz="2400" b="1" i="1" u="sng" dirty="0">
                <a:solidFill>
                  <a:srgbClr val="FFC000"/>
                </a:solidFill>
              </a:rPr>
              <a:t>important</a:t>
            </a:r>
            <a:r>
              <a:rPr lang="en-US" sz="2400" b="1" dirty="0">
                <a:solidFill>
                  <a:schemeClr val="bg1"/>
                </a:solidFill>
              </a:rPr>
              <a:t>, but never this </a:t>
            </a:r>
            <a:r>
              <a:rPr lang="en-US" sz="2400" b="1" i="1" u="sng" dirty="0">
                <a:solidFill>
                  <a:srgbClr val="FFC000"/>
                </a:solidFill>
              </a:rPr>
              <a:t>urgent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04875" y="4572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last time </a:t>
            </a:r>
            <a:r>
              <a:rPr lang="en-US" sz="2400" b="1" dirty="0">
                <a:solidFill>
                  <a:srgbClr val="FFC000"/>
                </a:solidFill>
              </a:rPr>
              <a:t>importance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FFC000"/>
                </a:solidFill>
              </a:rPr>
              <a:t>urgency</a:t>
            </a:r>
            <a:r>
              <a:rPr lang="en-US" sz="2400" b="1" dirty="0">
                <a:solidFill>
                  <a:schemeClr val="bg1"/>
                </a:solidFill>
              </a:rPr>
              <a:t> descended simultaneously in this way on science was the </a:t>
            </a:r>
            <a:r>
              <a:rPr lang="en-US" sz="2400" b="1" dirty="0">
                <a:solidFill>
                  <a:srgbClr val="FFC000"/>
                </a:solidFill>
              </a:rPr>
              <a:t>Manhattan Project.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04875" y="1905000"/>
            <a:ext cx="8086725" cy="4811713"/>
            <a:chOff x="904875" y="1905000"/>
            <a:chExt cx="8086725" cy="4811713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904875" y="2895600"/>
              <a:ext cx="24765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It has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descended </a:t>
              </a:r>
              <a:r>
                <a:rPr lang="en-US" sz="2400" b="1" dirty="0">
                  <a:solidFill>
                    <a:schemeClr val="bg1"/>
                  </a:solidFill>
                </a:rPr>
                <a:t>again.</a:t>
              </a: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1905000"/>
              <a:ext cx="5410200" cy="481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</p:spTree>
  </p:cSld>
  <p:clrMapOvr>
    <a:masterClrMapping/>
  </p:clrMapOvr>
  <p:transition spd="med" advClick="0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 time is now to focus efforts on helping cities prepare.  And, in so doing…</a:t>
            </a: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90600" y="148590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Save lives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90600" y="451866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Secure </a:t>
            </a:r>
            <a:r>
              <a:rPr lang="en-US" sz="3600" b="1" dirty="0">
                <a:solidFill>
                  <a:schemeClr val="bg1"/>
                </a:solidFill>
              </a:rPr>
              <a:t>the role of </a:t>
            </a:r>
            <a:r>
              <a:rPr lang="en-US" sz="3600" b="1" dirty="0" smtClean="0">
                <a:solidFill>
                  <a:srgbClr val="FFC000"/>
                </a:solidFill>
              </a:rPr>
              <a:t>LANL</a:t>
            </a:r>
            <a:r>
              <a:rPr lang="en-US" sz="3600" b="1" dirty="0" smtClean="0">
                <a:solidFill>
                  <a:schemeClr val="bg1"/>
                </a:solidFill>
              </a:rPr>
              <a:t> and </a:t>
            </a:r>
            <a:r>
              <a:rPr lang="en-US" sz="3600" b="1" u="sng" dirty="0" smtClean="0">
                <a:solidFill>
                  <a:srgbClr val="66FFFF"/>
                </a:solidFill>
              </a:rPr>
              <a:t>science</a:t>
            </a:r>
            <a:r>
              <a:rPr lang="en-US" sz="3600" b="1" dirty="0" smtClean="0">
                <a:solidFill>
                  <a:srgbClr val="66FFFF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in the US for the next 50 </a:t>
            </a:r>
            <a:r>
              <a:rPr lang="en-US" sz="3600" b="1" dirty="0" smtClean="0">
                <a:solidFill>
                  <a:schemeClr val="bg1"/>
                </a:solidFill>
              </a:rPr>
              <a:t>years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0600" y="3002280"/>
            <a:ext cx="716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Advance </a:t>
            </a:r>
            <a:r>
              <a:rPr lang="en-US" sz="3600" b="1" dirty="0">
                <a:solidFill>
                  <a:schemeClr val="bg1"/>
                </a:solidFill>
              </a:rPr>
              <a:t>scientific </a:t>
            </a:r>
            <a:r>
              <a:rPr lang="en-US" sz="3600" b="1" dirty="0" smtClean="0">
                <a:solidFill>
                  <a:schemeClr val="bg1"/>
                </a:solidFill>
              </a:rPr>
              <a:t>understanding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276725" y="176212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505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71926" y="5162550"/>
            <a:ext cx="3086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The strong possibility of 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43051" y="800100"/>
            <a:ext cx="339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of Hiroshima and Nagasaki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686301" y="1266825"/>
            <a:ext cx="3162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The massively destructive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962775" y="2124075"/>
            <a:ext cx="2181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of the Cold War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66700" y="2600325"/>
            <a:ext cx="1762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The policy of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66825" y="4086225"/>
            <a:ext cx="3343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2000" b="1" dirty="0" smtClean="0">
                <a:solidFill>
                  <a:schemeClr val="bg1"/>
                </a:solidFill>
              </a:rPr>
              <a:t>which kept the Cold War </a:t>
            </a:r>
            <a:r>
              <a:rPr lang="en-US" sz="2000" b="1" dirty="0" smtClean="0">
                <a:solidFill>
                  <a:srgbClr val="00B0F0"/>
                </a:solidFill>
              </a:rPr>
              <a:t>cold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L -0.14688 -3.33333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4.16667E-6 4.81481E-6 L 0.05 -0.034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9900"/>
                                  </p:stCondLst>
                                  <p:childTnLst>
                                    <p:animMotion origin="layout" path="M -4.16667E-6 1.11022E-16 L -0.10208 1.11022E-1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00"/>
                            </p:stCondLst>
                            <p:childTnLst>
                              <p:par>
                                <p:cTn id="42" presetID="10" presetClass="exit" presetSubtype="0" fill="hold" grpId="2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8" grpId="0"/>
      <p:bldP spid="9" grpId="0"/>
      <p:bldP spid="9" grpId="1"/>
      <p:bldP spid="10" grpId="0"/>
      <p:bldP spid="10" grpId="1"/>
      <p:bldP spid="10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715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52975" y="2686049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 the mind of the average American, these issues are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confused</a:t>
            </a:r>
            <a:r>
              <a:rPr lang="en-US" sz="2400" b="1" dirty="0" smtClean="0"/>
              <a:t> and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mixed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66FFFF"/>
                </a:solidFill>
              </a:rPr>
              <a:t>disturbing images</a:t>
            </a:r>
            <a:r>
              <a:rPr lang="en-US" sz="2400" b="1" dirty="0" smtClean="0"/>
              <a:t>, resulting in</a:t>
            </a:r>
            <a:endParaRPr lang="en-US" sz="2400" b="1" dirty="0"/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4211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707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3533775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DENIAL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7286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48080" y="3362325"/>
            <a:ext cx="2347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Unnecessary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Fear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7648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8097" y="3362325"/>
            <a:ext cx="2007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POOR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PLANNING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2954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This presentation is designed to inspire the direction of major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727960"/>
            <a:ext cx="516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Internal Research Funding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85572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seed 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640580"/>
            <a:ext cx="5373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Bold New Mission for LANL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86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46958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37662" y="3061275"/>
            <a:ext cx="3968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It is our responsibility to tell the people that…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718050" y="1527175"/>
            <a:ext cx="4410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Thermonuclear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8900" y="4635500"/>
            <a:ext cx="339090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075" y="276225"/>
            <a:ext cx="6734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The Less Powerful Fission Bomb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125" y="2905125"/>
            <a:ext cx="4410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Mutually Assured Destruction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67150" y="5438775"/>
            <a:ext cx="527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CC00"/>
              </a:buClr>
            </a:pPr>
            <a:r>
              <a:rPr lang="en-US" sz="3600" b="1" dirty="0" smtClean="0">
                <a:solidFill>
                  <a:srgbClr val="FFC000"/>
                </a:solidFill>
              </a:rPr>
              <a:t>Terrorist/Rogue Attack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801175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There is hope.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5353625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Our new threat…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4450" y="6071175"/>
            <a:ext cx="508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But we must prepare.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&quot;No&quot; Symbol 13"/>
          <p:cNvSpPr/>
          <p:nvPr/>
        </p:nvSpPr>
        <p:spPr>
          <a:xfrm>
            <a:off x="6140450" y="1384300"/>
            <a:ext cx="971550" cy="97155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085850" y="3067050"/>
            <a:ext cx="971550" cy="971550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5500" y="2166491"/>
            <a:ext cx="36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…is manageable.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8550" y="781050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in 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743450" y="2676524"/>
            <a:ext cx="3914775" cy="237172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37662" y="3061275"/>
            <a:ext cx="3968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It is our responsibility to tell the people that…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9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900"/>
                            </p:stCondLst>
                            <p:childTnLst>
                              <p:par>
                                <p:cTn id="43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2.5E-6 -0.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9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 animBg="1"/>
      <p:bldP spid="21" grpId="1" animBg="1"/>
      <p:bldP spid="3" grpId="0"/>
      <p:bldP spid="4" grpId="0"/>
      <p:bldP spid="11" grpId="1"/>
      <p:bldP spid="8" grpId="0"/>
      <p:bldP spid="8" grpId="1"/>
      <p:bldP spid="10" grpId="0"/>
      <p:bldP spid="10" grpId="1"/>
      <p:bldP spid="13" grpId="0"/>
      <p:bldP spid="14" grpId="0" animBg="1"/>
      <p:bldP spid="14" grpId="1" animBg="1"/>
      <p:bldP spid="16" grpId="0" animBg="1"/>
      <p:bldP spid="16" grpId="1" animBg="1"/>
      <p:bldP spid="17" grpId="0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74" y="558284"/>
            <a:ext cx="44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 must tell the people that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790" y="1532094"/>
            <a:ext cx="6054726" cy="4541045"/>
          </a:xfrm>
          <a:prstGeom prst="rect">
            <a:avLst/>
          </a:prstGeom>
          <a:noFill/>
        </p:spPr>
      </p:pic>
      <p:pic>
        <p:nvPicPr>
          <p:cNvPr id="17" name="Picture 16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>
            <a:lum bright="-35000" contrast="-61000"/>
          </a:blip>
          <a:srcRect/>
          <a:stretch>
            <a:fillRect/>
          </a:stretch>
        </p:blipFill>
        <p:spPr bwMode="auto">
          <a:xfrm>
            <a:off x="1367790" y="1532094"/>
            <a:ext cx="6054726" cy="4541045"/>
          </a:xfrm>
          <a:prstGeom prst="rect">
            <a:avLst/>
          </a:prstGeom>
          <a:noFill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>
            <a:lum bright="30000" contrast="14000"/>
          </a:blip>
          <a:srcRect/>
          <a:stretch>
            <a:fillRect/>
          </a:stretch>
        </p:blipFill>
        <p:spPr bwMode="auto">
          <a:xfrm>
            <a:off x="2583180" y="4550093"/>
            <a:ext cx="457200" cy="409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lum bright="30000" contrast="14000"/>
          </a:blip>
          <a:srcRect/>
          <a:stretch>
            <a:fillRect/>
          </a:stretch>
        </p:blipFill>
        <p:spPr bwMode="auto">
          <a:xfrm>
            <a:off x="4690110" y="3467100"/>
            <a:ext cx="419100" cy="304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lum bright="30000" contrast="14000"/>
          </a:blip>
          <a:srcRect/>
          <a:stretch>
            <a:fillRect/>
          </a:stretch>
        </p:blipFill>
        <p:spPr bwMode="auto">
          <a:xfrm>
            <a:off x="7106603" y="4293870"/>
            <a:ext cx="219075" cy="342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 cstate="print">
            <a:lum bright="30000" contrast="14000"/>
          </a:blip>
          <a:srcRect/>
          <a:stretch>
            <a:fillRect/>
          </a:stretch>
        </p:blipFill>
        <p:spPr bwMode="auto">
          <a:xfrm>
            <a:off x="3277553" y="2445068"/>
            <a:ext cx="409575" cy="3524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72940" y="1882140"/>
            <a:ext cx="2918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May actually be </a:t>
            </a:r>
            <a:r>
              <a:rPr lang="en-US" sz="2800" b="1" dirty="0" smtClean="0">
                <a:solidFill>
                  <a:srgbClr val="00FF00"/>
                </a:solidFill>
              </a:rPr>
              <a:t>survived by people here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0680" y="2775704"/>
            <a:ext cx="2316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 </a:t>
            </a:r>
            <a:r>
              <a:rPr lang="en-US" sz="2800" b="1" dirty="0" smtClean="0">
                <a:solidFill>
                  <a:srgbClr val="66FFFF"/>
                </a:solidFill>
              </a:rPr>
              <a:t>improvised nuclear weapon </a:t>
            </a:r>
            <a:r>
              <a:rPr lang="en-US" sz="2800" b="1" dirty="0" smtClean="0">
                <a:solidFill>
                  <a:srgbClr val="FF0000"/>
                </a:solidFill>
              </a:rPr>
              <a:t>detonated here: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8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8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874" y="558284"/>
            <a:ext cx="4456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We must tell the people that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8796" y="2539484"/>
            <a:ext cx="4407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Threat We </a:t>
            </a:r>
            <a:r>
              <a:rPr lang="en-US" sz="2800" b="1" i="1" u="sng" dirty="0" smtClean="0">
                <a:solidFill>
                  <a:srgbClr val="66FFFF"/>
                </a:solidFill>
              </a:rPr>
              <a:t>Actually Face</a:t>
            </a:r>
            <a:endParaRPr lang="en-US" sz="2800" b="1" i="1" u="sng" dirty="0">
              <a:solidFill>
                <a:srgbClr val="66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830" y="4425434"/>
            <a:ext cx="674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be managed to </a:t>
            </a:r>
            <a:r>
              <a:rPr lang="en-US" sz="2800" b="1" i="1" u="sng" dirty="0" smtClean="0">
                <a:solidFill>
                  <a:srgbClr val="FFC000"/>
                </a:solidFill>
              </a:rPr>
              <a:t>greatly</a:t>
            </a:r>
            <a:r>
              <a:rPr lang="en-US" sz="2800" b="1" dirty="0" smtClean="0">
                <a:solidFill>
                  <a:schemeClr val="bg1"/>
                </a:solidFill>
              </a:rPr>
              <a:t> reduce casualties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rsmurray.org/images/EinsteinSzi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43137"/>
            <a:ext cx="4619625" cy="360997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4878432" y="5828784"/>
            <a:ext cx="3070136" cy="523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Einstein and Szilard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07" y="558284"/>
            <a:ext cx="7205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Scientists have swayed the government before.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annen.com/images/ae-fd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525" y="2095500"/>
            <a:ext cx="3819164" cy="45291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www.dannen.com/images/ae-fd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249" y="1642698"/>
            <a:ext cx="3819164" cy="469234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874" y="1686847"/>
            <a:ext cx="12001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3224" y="2277397"/>
            <a:ext cx="1657350" cy="43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2593" y="194248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It took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2593" y="3620631"/>
            <a:ext cx="2306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to get the government’s attention.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2593" y="253303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a great name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2593" y="306643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and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</a:rPr>
              <a:t>initiative</a:t>
            </a:r>
            <a:endParaRPr lang="en-US" sz="2800" b="1" dirty="0">
              <a:solidFill>
                <a:srgbClr val="66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907" y="558284"/>
            <a:ext cx="7205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Scientists have swayed the government before.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22593" y="1942482"/>
            <a:ext cx="2306307" cy="3063144"/>
            <a:chOff x="322593" y="1942482"/>
            <a:chExt cx="2306307" cy="3063144"/>
          </a:xfrm>
        </p:grpSpPr>
        <p:sp>
          <p:nvSpPr>
            <p:cNvPr id="13" name="Rectangle 12"/>
            <p:cNvSpPr/>
            <p:nvPr/>
          </p:nvSpPr>
          <p:spPr>
            <a:xfrm>
              <a:off x="322593" y="1942482"/>
              <a:ext cx="2306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It took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2593" y="3620631"/>
              <a:ext cx="230630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to get the government’s attention.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2593" y="2533032"/>
              <a:ext cx="2306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C000"/>
                  </a:solidFill>
                </a:rPr>
                <a:t>a great name</a:t>
              </a:r>
              <a:endParaRPr lang="en-US" sz="28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2593" y="3066432"/>
              <a:ext cx="230630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and</a:t>
              </a:r>
              <a:r>
                <a:rPr lang="en-US" sz="2800" b="1" dirty="0" smtClean="0">
                  <a:solidFill>
                    <a:srgbClr val="FFC000"/>
                  </a:solidFill>
                </a:rPr>
                <a:t> </a:t>
              </a:r>
              <a:r>
                <a:rPr lang="en-US" sz="2800" b="1" dirty="0" smtClean="0">
                  <a:solidFill>
                    <a:srgbClr val="66FFFF"/>
                  </a:solidFill>
                </a:rPr>
                <a:t>initiative</a:t>
              </a:r>
              <a:endParaRPr lang="en-US" sz="2800" b="1" dirty="0">
                <a:solidFill>
                  <a:srgbClr val="66FFFF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57533" y="1942482"/>
            <a:ext cx="858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7533" y="5643262"/>
            <a:ext cx="1536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must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4593" y="1942482"/>
            <a:ext cx="1010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have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7533" y="2384442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rgbClr val="FFC000"/>
                </a:solidFill>
              </a:rPr>
              <a:t>name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4533" y="5643262"/>
            <a:ext cx="947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66FFFF"/>
                </a:solidFill>
              </a:rPr>
              <a:t>take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0233" y="6220926"/>
            <a:ext cx="230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 smtClean="0">
                <a:solidFill>
                  <a:srgbClr val="66FFFF"/>
                </a:solidFill>
              </a:rPr>
              <a:t>initiative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2" name="Picture 6" descr="http://www.lanl.gov/history/images/fml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493" y="3009900"/>
            <a:ext cx="3326760" cy="22574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42494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 so, this message will hopefully do </a:t>
            </a:r>
            <a:r>
              <a:rPr lang="en-US" sz="2800" b="1" i="1" u="sng" dirty="0" smtClean="0">
                <a:solidFill>
                  <a:srgbClr val="66FFFF"/>
                </a:solidFill>
              </a:rPr>
              <a:t>more</a:t>
            </a:r>
            <a:r>
              <a:rPr lang="en-US" sz="2800" dirty="0" smtClean="0">
                <a:solidFill>
                  <a:schemeClr val="bg1"/>
                </a:solidFill>
              </a:rPr>
              <a:t> than inspire the use of internal research and development funding at LANL.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6420" y="2240280"/>
            <a:ext cx="630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Inspire LANL staff to become involved in this bold new mission.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2494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will hopefully…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6420" y="4069080"/>
            <a:ext cx="6309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FFFF"/>
                </a:solidFill>
              </a:rPr>
              <a:t>Lead to technical work that helps the government fund these life-saving measures.</a:t>
            </a:r>
            <a:endParaRPr lang="en-US" sz="3600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752600"/>
            <a:ext cx="13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Created by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667000"/>
            <a:ext cx="348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Scott R. Runnels, Ph.D.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276600"/>
            <a:ext cx="264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Randy Bos, Ph.D.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419600"/>
            <a:ext cx="3488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Los Alamos National Laboratory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209800"/>
            <a:ext cx="426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4343400"/>
            <a:ext cx="4267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3725" y="391886"/>
            <a:ext cx="76358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What we Propose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584200" y="1629228"/>
            <a:ext cx="2071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Use LANL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643742" y="2417535"/>
            <a:ext cx="6829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Internal Research and Development funding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932543" y="3205842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to create information and technology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641601" y="3994148"/>
            <a:ext cx="52686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that </a:t>
            </a:r>
            <a:r>
              <a:rPr lang="en-US" sz="2800" b="1" dirty="0" smtClean="0">
                <a:solidFill>
                  <a:srgbClr val="66FFFF"/>
                </a:solidFill>
              </a:rPr>
              <a:t>demonstrates to the government </a:t>
            </a:r>
            <a:r>
              <a:rPr lang="en-US" sz="2800" b="1" dirty="0" smtClean="0">
                <a:solidFill>
                  <a:srgbClr val="FFCC00"/>
                </a:solidFill>
              </a:rPr>
              <a:t>there is </a:t>
            </a:r>
            <a:r>
              <a:rPr lang="en-US" sz="2800" b="1" dirty="0" smtClean="0">
                <a:solidFill>
                  <a:srgbClr val="66FFFF"/>
                </a:solidFill>
              </a:rPr>
              <a:t>hope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687285" y="5304972"/>
            <a:ext cx="53811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and that </a:t>
            </a:r>
            <a:r>
              <a:rPr lang="en-US" sz="2800" b="1" dirty="0" smtClean="0">
                <a:solidFill>
                  <a:srgbClr val="66FFFF"/>
                </a:solidFill>
              </a:rPr>
              <a:t>more needs to be done</a:t>
            </a:r>
            <a:r>
              <a:rPr lang="en-US" sz="2800" b="1" dirty="0" smtClean="0">
                <a:solidFill>
                  <a:srgbClr val="FFCC00"/>
                </a:solidFill>
              </a:rPr>
              <a:t>.</a:t>
            </a: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7746E-6 L 0.11181 4.27746E-6 " pathEditMode="relative" rAng="0" ptsTypes="AA">
                                      <p:cBhvr>
                                        <p:cTn id="9" dur="8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19653E-6 L -0.06754 2.19653E-6 " pathEditMode="relative" rAng="0" ptsTypes="AA">
                                      <p:cBhvr>
                                        <p:cTn id="14" dur="9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3.61111E-6 -1.09827E-6 L 0.10868 -1.09827E-6 " pathEditMode="relative" rAng="0" ptsTypes="AA">
                                      <p:cBhvr>
                                        <p:cTn id="19" dur="9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2.77778E-7 1.7341E-6 L -0.08021 1.7341E-6 " pathEditMode="relative" rAng="0" ptsTypes="AA">
                                      <p:cBhvr>
                                        <p:cTn id="24" dur="9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5.55556E-7 4.16185E-6 L 0.08472 4.16185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3" grpId="0"/>
      <p:bldP spid="3" grpId="1"/>
      <p:bldP spid="3" grpId="2"/>
      <p:bldP spid="5" grpId="0"/>
      <p:bldP spid="5" grpId="1"/>
      <p:bldP spid="5" grpId="2"/>
      <p:bldP spid="6" grpId="0"/>
      <p:bldP spid="6" grpId="1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283858" y="3205842"/>
            <a:ext cx="4553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information and technology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877458" y="2581728"/>
            <a:ext cx="9833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The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00316" y="3858986"/>
            <a:ext cx="3334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will emerge from a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37344" y="4599214"/>
            <a:ext cx="70648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Computational and Experimental Program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846944" y="5368471"/>
            <a:ext cx="67745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that will eventually grow under government funding.</a:t>
            </a: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93725" y="391886"/>
            <a:ext cx="76358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We will Deliver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1538513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Models will provide predictions of all the consequences of a nuclear attack for any point in any major US city.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3889828" y="2759892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18" grpId="0"/>
      <p:bldP spid="22" grpId="0" animBg="1"/>
      <p:bldP spid="23" grpId="0" animBg="1"/>
      <p:bldP spid="25" grpId="0" animBg="1"/>
      <p:bldP spid="26" grpId="0" animBg="1"/>
      <p:bldP spid="31" grpId="0"/>
      <p:bldP spid="32" grpId="0"/>
      <p:bldP spid="32" grpId="1"/>
      <p:bldP spid="33" grpId="0" animBg="1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Laptop Nuclear Effects Advising Software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 on the scene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61344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17713" y="138283"/>
            <a:ext cx="8926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The high-fidelity models will be used </a:t>
            </a:r>
            <a:r>
              <a:rPr lang="en-US" sz="3200" b="1" dirty="0" smtClean="0">
                <a:solidFill>
                  <a:srgbClr val="66FFFF"/>
                </a:solidFill>
              </a:rPr>
              <a:t>in advance</a:t>
            </a:r>
            <a:r>
              <a:rPr lang="en-US" sz="3200" b="1" dirty="0" smtClean="0">
                <a:solidFill>
                  <a:srgbClr val="FFC000"/>
                </a:solidFill>
              </a:rPr>
              <a:t> to validate simpler fast-running models for use on the scene.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Laptop Nuclear Effects Advising Software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 on the scene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61344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177144" y="244963"/>
            <a:ext cx="47606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It will answer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Laptop Nuclear Effects Advising Software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 on the scene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61344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288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Who is still alive?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Who should move, who should shelter in place?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are the utilities and subways?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What’s next?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0" y="1188392"/>
            <a:ext cx="22642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LANL-Communication system will provide real-time updates to adjust models.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Laptop Nuclear Effects Advising Software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msimg.desmoinesregister.com/apps/pbcsi.dll/bilde?Site=D2&amp;Date=20111126&amp;Category=NEWS&amp;ArtNo=311260033&amp;Ref=AR&amp;MaxW=640&amp;Border=0&amp;Downtown-Des-Moines-gem-may-evolve-from-firehouse-into-art-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76400"/>
            <a:ext cx="1468783" cy="977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629400" y="2667000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Run on the scene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33349" y="5867400"/>
            <a:ext cx="2124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288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Who is still alive?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Who should move, who should shelter in place?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are the utilities and subways?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What’s next?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3886200" y="2775858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95275" y="321945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Real-time data updates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762000" y="25908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5400000">
            <a:off x="1857375" y="2028825"/>
            <a:ext cx="476250" cy="3810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1001" y="1828800"/>
            <a:ext cx="1447799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Com. System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2400" y="5867400"/>
            <a:ext cx="22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3886200" y="2790372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93725" y="391886"/>
            <a:ext cx="76358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The high-fidelity models will also help cities </a:t>
            </a:r>
            <a:r>
              <a:rPr lang="en-US" sz="4400" b="1" dirty="0" smtClean="0">
                <a:solidFill>
                  <a:srgbClr val="66FFFF"/>
                </a:solidFill>
              </a:rPr>
              <a:t>plan in advance.</a:t>
            </a:r>
            <a:endParaRPr lang="en-US" sz="3200" dirty="0">
              <a:solidFill>
                <a:srgbClr val="66FFFF"/>
              </a:solidFill>
            </a:endParaRPr>
          </a:p>
        </p:txBody>
      </p:sp>
      <p:pic>
        <p:nvPicPr>
          <p:cNvPr id="21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52400" y="5867400"/>
            <a:ext cx="223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336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many first responders might we need?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should we train them to do?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special equipment will they need?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building codes need to change?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3886200" y="2790372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Comprehensive Planning Document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27" y="3218813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629400" y="414337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7124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This endeavor will save lives through the application of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90600" y="2514600"/>
            <a:ext cx="68421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Broad Scientific Disciplines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334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a </a:t>
            </a:r>
            <a:r>
              <a:rPr lang="en-US" sz="2800" b="1" u="sng" dirty="0" smtClean="0">
                <a:solidFill>
                  <a:srgbClr val="FFC000"/>
                </a:solidFill>
              </a:rPr>
              <a:t>tightly integrated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effort.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datacenterknowledge.com/wp-content/uploads/2011/06/cielo-supercompu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727" y="3114038"/>
            <a:ext cx="1458662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0" name="Picture 8" descr="http://thewe.cc/thewei/&amp;/images3/2004_war_photos_december_1/air_strike_explosion.j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4942838"/>
            <a:ext cx="1447800" cy="96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629400" y="403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Massive integrated computations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5" y="5867400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Validated by massive experimental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133600" y="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many first responders might we need?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should we train them to do?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special equipment will they need?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building codes need to change?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3886200" y="28194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2200" y="1752600"/>
            <a:ext cx="3886200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Comprehensive Planning Document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3924300" y="11430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0" grpId="0" animBg="1"/>
      <p:bldP spid="31" grpId="0" animBg="1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3429000"/>
            <a:ext cx="3505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High-Fidelity Integrated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9602" y="4876800"/>
            <a:ext cx="130356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Sub-Models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185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4397" y="4876800"/>
            <a:ext cx="153837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Human Effects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Models</a:t>
            </a:r>
            <a:endParaRPr lang="en-US" b="1" i="1" u="sng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980" y="6096000"/>
            <a:ext cx="1523999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Experimental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27432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5105400" y="431292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7432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105400" y="5562600"/>
            <a:ext cx="609600" cy="48768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18519E-6 L -0.21667 -0.64444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Modeling the impact of a nuclear detonation on a city is a daunting challenge.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26" y="4162424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But it is doable.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814" y="1842066"/>
            <a:ext cx="4352925" cy="32646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35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724400" y="1066800"/>
            <a:ext cx="3441981" cy="4749800"/>
            <a:chOff x="7874000" y="2108200"/>
            <a:chExt cx="3441981" cy="4749800"/>
          </a:xfrm>
        </p:grpSpPr>
        <p:pic>
          <p:nvPicPr>
            <p:cNvPr id="79874" name="Picture 2" descr="http://www.indymedia.org.uk/images/2006/03/336542.jpg"/>
            <p:cNvPicPr>
              <a:picLocks noChangeAspect="1" noChangeArrowheads="1"/>
            </p:cNvPicPr>
            <p:nvPr/>
          </p:nvPicPr>
          <p:blipFill>
            <a:blip r:embed="rId2" cstate="print"/>
            <a:srcRect l="34192" t="2250" r="15878"/>
            <a:stretch>
              <a:fillRect/>
            </a:stretch>
          </p:blipFill>
          <p:spPr bwMode="auto">
            <a:xfrm>
              <a:off x="7874000" y="2108200"/>
              <a:ext cx="3403600" cy="4749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7875965" y="6436097"/>
              <a:ext cx="3440016" cy="370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World Trade Center Building WTC7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332" y="3105150"/>
            <a:ext cx="18162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8126" y="14985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can form highly detailed models for individual buildings…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54550" y="1042306"/>
            <a:ext cx="3613150" cy="4829353"/>
            <a:chOff x="3987800" y="1143906"/>
            <a:chExt cx="3613150" cy="4829353"/>
          </a:xfrm>
        </p:grpSpPr>
        <p:pic>
          <p:nvPicPr>
            <p:cNvPr id="798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967" r="1961"/>
            <a:stretch>
              <a:fillRect/>
            </a:stretch>
          </p:blipFill>
          <p:spPr bwMode="auto">
            <a:xfrm>
              <a:off x="4044950" y="1143906"/>
              <a:ext cx="3556000" cy="4829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987800" y="1168400"/>
              <a:ext cx="876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Model formed by ARA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32500" y="3930650"/>
            <a:ext cx="228600" cy="3238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657600" y="3721100"/>
            <a:ext cx="2362200" cy="723900"/>
          </a:xfrm>
          <a:custGeom>
            <a:avLst/>
            <a:gdLst>
              <a:gd name="connsiteX0" fmla="*/ 2476500 w 2590800"/>
              <a:gd name="connsiteY0" fmla="*/ 457200 h 800100"/>
              <a:gd name="connsiteX1" fmla="*/ 647700 w 2590800"/>
              <a:gd name="connsiteY1" fmla="*/ 133350 h 800100"/>
              <a:gd name="connsiteX2" fmla="*/ 742950 w 2590800"/>
              <a:gd name="connsiteY2" fmla="*/ 0 h 800100"/>
              <a:gd name="connsiteX3" fmla="*/ 0 w 2590800"/>
              <a:gd name="connsiteY3" fmla="*/ 285750 h 800100"/>
              <a:gd name="connsiteX4" fmla="*/ 704850 w 2590800"/>
              <a:gd name="connsiteY4" fmla="*/ 800100 h 800100"/>
              <a:gd name="connsiteX5" fmla="*/ 704850 w 2590800"/>
              <a:gd name="connsiteY5" fmla="*/ 628650 h 800100"/>
              <a:gd name="connsiteX6" fmla="*/ 2590800 w 2590800"/>
              <a:gd name="connsiteY6" fmla="*/ 476250 h 800100"/>
              <a:gd name="connsiteX7" fmla="*/ 2590800 w 2590800"/>
              <a:gd name="connsiteY7" fmla="*/ 476250 h 800100"/>
              <a:gd name="connsiteX0" fmla="*/ 2476500 w 2590800"/>
              <a:gd name="connsiteY0" fmla="*/ 457200 h 962025"/>
              <a:gd name="connsiteX1" fmla="*/ 647700 w 2590800"/>
              <a:gd name="connsiteY1" fmla="*/ 133350 h 962025"/>
              <a:gd name="connsiteX2" fmla="*/ 742950 w 2590800"/>
              <a:gd name="connsiteY2" fmla="*/ 0 h 962025"/>
              <a:gd name="connsiteX3" fmla="*/ 0 w 2590800"/>
              <a:gd name="connsiteY3" fmla="*/ 285750 h 962025"/>
              <a:gd name="connsiteX4" fmla="*/ 704850 w 2590800"/>
              <a:gd name="connsiteY4" fmla="*/ 800100 h 962025"/>
              <a:gd name="connsiteX5" fmla="*/ 704850 w 2590800"/>
              <a:gd name="connsiteY5" fmla="*/ 628650 h 962025"/>
              <a:gd name="connsiteX6" fmla="*/ 2590800 w 2590800"/>
              <a:gd name="connsiteY6" fmla="*/ 476250 h 962025"/>
              <a:gd name="connsiteX7" fmla="*/ 2481262 w 2590800"/>
              <a:gd name="connsiteY7" fmla="*/ 962025 h 962025"/>
              <a:gd name="connsiteX0" fmla="*/ 2476500 w 2481262"/>
              <a:gd name="connsiteY0" fmla="*/ 457200 h 962025"/>
              <a:gd name="connsiteX1" fmla="*/ 647700 w 2481262"/>
              <a:gd name="connsiteY1" fmla="*/ 133350 h 962025"/>
              <a:gd name="connsiteX2" fmla="*/ 742950 w 2481262"/>
              <a:gd name="connsiteY2" fmla="*/ 0 h 962025"/>
              <a:gd name="connsiteX3" fmla="*/ 0 w 2481262"/>
              <a:gd name="connsiteY3" fmla="*/ 285750 h 962025"/>
              <a:gd name="connsiteX4" fmla="*/ 704850 w 2481262"/>
              <a:gd name="connsiteY4" fmla="*/ 800100 h 962025"/>
              <a:gd name="connsiteX5" fmla="*/ 704850 w 2481262"/>
              <a:gd name="connsiteY5" fmla="*/ 628650 h 962025"/>
              <a:gd name="connsiteX6" fmla="*/ 2481262 w 2481262"/>
              <a:gd name="connsiteY6" fmla="*/ 962025 h 962025"/>
              <a:gd name="connsiteX0" fmla="*/ 2476500 w 2476500"/>
              <a:gd name="connsiteY0" fmla="*/ 457200 h 800100"/>
              <a:gd name="connsiteX1" fmla="*/ 647700 w 2476500"/>
              <a:gd name="connsiteY1" fmla="*/ 133350 h 800100"/>
              <a:gd name="connsiteX2" fmla="*/ 742950 w 2476500"/>
              <a:gd name="connsiteY2" fmla="*/ 0 h 800100"/>
              <a:gd name="connsiteX3" fmla="*/ 0 w 2476500"/>
              <a:gd name="connsiteY3" fmla="*/ 285750 h 800100"/>
              <a:gd name="connsiteX4" fmla="*/ 704850 w 2476500"/>
              <a:gd name="connsiteY4" fmla="*/ 800100 h 800100"/>
              <a:gd name="connsiteX5" fmla="*/ 704850 w 2476500"/>
              <a:gd name="connsiteY5" fmla="*/ 628650 h 800100"/>
              <a:gd name="connsiteX6" fmla="*/ 2469356 w 2476500"/>
              <a:gd name="connsiteY6" fmla="*/ 457200 h 800100"/>
              <a:gd name="connsiteX0" fmla="*/ 2476500 w 2476500"/>
              <a:gd name="connsiteY0" fmla="*/ 457200 h 800100"/>
              <a:gd name="connsiteX1" fmla="*/ 622300 w 2476500"/>
              <a:gd name="connsiteY1" fmla="*/ 336550 h 800100"/>
              <a:gd name="connsiteX2" fmla="*/ 742950 w 2476500"/>
              <a:gd name="connsiteY2" fmla="*/ 0 h 800100"/>
              <a:gd name="connsiteX3" fmla="*/ 0 w 2476500"/>
              <a:gd name="connsiteY3" fmla="*/ 285750 h 800100"/>
              <a:gd name="connsiteX4" fmla="*/ 704850 w 2476500"/>
              <a:gd name="connsiteY4" fmla="*/ 800100 h 800100"/>
              <a:gd name="connsiteX5" fmla="*/ 704850 w 2476500"/>
              <a:gd name="connsiteY5" fmla="*/ 628650 h 800100"/>
              <a:gd name="connsiteX6" fmla="*/ 2469356 w 2476500"/>
              <a:gd name="connsiteY6" fmla="*/ 457200 h 800100"/>
              <a:gd name="connsiteX0" fmla="*/ 2476500 w 2476500"/>
              <a:gd name="connsiteY0" fmla="*/ 457200 h 800100"/>
              <a:gd name="connsiteX1" fmla="*/ 698500 w 2476500"/>
              <a:gd name="connsiteY1" fmla="*/ 298450 h 800100"/>
              <a:gd name="connsiteX2" fmla="*/ 742950 w 2476500"/>
              <a:gd name="connsiteY2" fmla="*/ 0 h 800100"/>
              <a:gd name="connsiteX3" fmla="*/ 0 w 2476500"/>
              <a:gd name="connsiteY3" fmla="*/ 285750 h 800100"/>
              <a:gd name="connsiteX4" fmla="*/ 704850 w 2476500"/>
              <a:gd name="connsiteY4" fmla="*/ 800100 h 800100"/>
              <a:gd name="connsiteX5" fmla="*/ 704850 w 2476500"/>
              <a:gd name="connsiteY5" fmla="*/ 628650 h 800100"/>
              <a:gd name="connsiteX6" fmla="*/ 2469356 w 2476500"/>
              <a:gd name="connsiteY6" fmla="*/ 457200 h 800100"/>
              <a:gd name="connsiteX0" fmla="*/ 2362200 w 2362200"/>
              <a:gd name="connsiteY0" fmla="*/ 457200 h 800100"/>
              <a:gd name="connsiteX1" fmla="*/ 584200 w 2362200"/>
              <a:gd name="connsiteY1" fmla="*/ 298450 h 800100"/>
              <a:gd name="connsiteX2" fmla="*/ 628650 w 2362200"/>
              <a:gd name="connsiteY2" fmla="*/ 0 h 800100"/>
              <a:gd name="connsiteX3" fmla="*/ 0 w 2362200"/>
              <a:gd name="connsiteY3" fmla="*/ 501650 h 800100"/>
              <a:gd name="connsiteX4" fmla="*/ 590550 w 2362200"/>
              <a:gd name="connsiteY4" fmla="*/ 800100 h 800100"/>
              <a:gd name="connsiteX5" fmla="*/ 590550 w 2362200"/>
              <a:gd name="connsiteY5" fmla="*/ 628650 h 800100"/>
              <a:gd name="connsiteX6" fmla="*/ 2355056 w 2362200"/>
              <a:gd name="connsiteY6" fmla="*/ 457200 h 800100"/>
              <a:gd name="connsiteX0" fmla="*/ 2362200 w 2362200"/>
              <a:gd name="connsiteY0" fmla="*/ 381000 h 723900"/>
              <a:gd name="connsiteX1" fmla="*/ 584200 w 2362200"/>
              <a:gd name="connsiteY1" fmla="*/ 222250 h 723900"/>
              <a:gd name="connsiteX2" fmla="*/ 603250 w 2362200"/>
              <a:gd name="connsiteY2" fmla="*/ 0 h 723900"/>
              <a:gd name="connsiteX3" fmla="*/ 0 w 2362200"/>
              <a:gd name="connsiteY3" fmla="*/ 425450 h 723900"/>
              <a:gd name="connsiteX4" fmla="*/ 590550 w 2362200"/>
              <a:gd name="connsiteY4" fmla="*/ 723900 h 723900"/>
              <a:gd name="connsiteX5" fmla="*/ 590550 w 2362200"/>
              <a:gd name="connsiteY5" fmla="*/ 552450 h 723900"/>
              <a:gd name="connsiteX6" fmla="*/ 2355056 w 2362200"/>
              <a:gd name="connsiteY6" fmla="*/ 3810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2200" h="723900">
                <a:moveTo>
                  <a:pt x="2362200" y="381000"/>
                </a:moveTo>
                <a:lnTo>
                  <a:pt x="584200" y="222250"/>
                </a:lnTo>
                <a:lnTo>
                  <a:pt x="603250" y="0"/>
                </a:lnTo>
                <a:lnTo>
                  <a:pt x="0" y="425450"/>
                </a:lnTo>
                <a:lnTo>
                  <a:pt x="590550" y="723900"/>
                </a:lnTo>
                <a:lnTo>
                  <a:pt x="590550" y="552450"/>
                </a:lnTo>
                <a:lnTo>
                  <a:pt x="2355056" y="381000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827" y="1022350"/>
            <a:ext cx="3868145" cy="514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99000" y="6286500"/>
            <a:ext cx="388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911 Collapse as viewed from the South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pic>
        <p:nvPicPr>
          <p:cNvPr id="3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339" y="1842066"/>
            <a:ext cx="4352925" cy="3264694"/>
          </a:xfrm>
          <a:prstGeom prst="rect">
            <a:avLst/>
          </a:prstGeom>
          <a:noFill/>
        </p:spPr>
      </p:pic>
      <p:pic>
        <p:nvPicPr>
          <p:cNvPr id="8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2" cstate="print">
            <a:lum bright="-31000" contrast="-57000"/>
          </a:blip>
          <a:srcRect/>
          <a:stretch>
            <a:fillRect/>
          </a:stretch>
        </p:blipFill>
        <p:spPr bwMode="auto">
          <a:xfrm>
            <a:off x="4583339" y="1842066"/>
            <a:ext cx="4352925" cy="3264694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3300413"/>
            <a:ext cx="400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2838" y="4567238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8126" y="19049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And we can even model multiple types of buildings…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767138"/>
            <a:ext cx="533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48613" y="2887663"/>
            <a:ext cx="561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8126" y="3312158"/>
            <a:ext cx="2177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know how to model physics such as blast waves and nuclear radiation…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56" presetClass="path" presetSubtype="0" accel="50000" decel="5000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11111E-6 1.11022E-16 L -0.19583 -0.0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88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33333E-6 -1.11111E-6 L -0.20416 -0.23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2.59259E-6 L -0.1125 -0.3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16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88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1.66667E-6 3.33333E-6 L -0.09305 0.212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10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But we cannot do that for every building...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every city…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8068" name="Picture 4" descr="http://onofflogistics.com/Portals/1/Supplier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75" y="2251075"/>
            <a:ext cx="5715000" cy="3857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must think about modeling in new ways.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126" y="3416299"/>
            <a:ext cx="2838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must combine multiple geometric scales, forming new kinds of simple models for buildings.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www.indymedia.org.uk/images/2006/03/336542.jpg"/>
          <p:cNvPicPr>
            <a:picLocks noChangeAspect="1" noChangeArrowheads="1"/>
          </p:cNvPicPr>
          <p:nvPr/>
        </p:nvPicPr>
        <p:blipFill>
          <a:blip r:embed="rId2" cstate="print"/>
          <a:srcRect l="34192" t="2250" r="15878"/>
          <a:stretch>
            <a:fillRect/>
          </a:stretch>
        </p:blipFill>
        <p:spPr bwMode="auto">
          <a:xfrm>
            <a:off x="3481364" y="863600"/>
            <a:ext cx="2487635" cy="347155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1967" r="1961"/>
          <a:stretch>
            <a:fillRect/>
          </a:stretch>
        </p:blipFill>
        <p:spPr bwMode="auto">
          <a:xfrm>
            <a:off x="6113179" y="850899"/>
            <a:ext cx="2543580" cy="34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must model the fireball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and the electromagnetic pulse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0114" name="Picture 2" descr="http://nuclearweaponarchive.org/Russia/Joe1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241" y="1374775"/>
            <a:ext cx="4703233" cy="35274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9"/>
            <a:ext cx="283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And the impact on subways and underground utilities.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4210" name="Picture 2" descr="http://www.novinite.com/media/images/2010-09/photo_verybig_12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475" y="1620837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33600" y="2305050"/>
            <a:ext cx="4994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The average American believes there is no use in planning cities to resist a nuclear </a:t>
            </a:r>
            <a:r>
              <a:rPr lang="en-US" sz="2800" b="1" dirty="0" smtClean="0">
                <a:solidFill>
                  <a:schemeClr val="bg1"/>
                </a:solidFill>
              </a:rPr>
              <a:t>attack.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1904998"/>
            <a:ext cx="2131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As well as radiation contamination transport through the atmosphere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3188" name="Picture 4" descr="http://www.seathos.org/wp-content/uploads/2011/04/Japan-Nuclear-Fallout-Radioactive-Seawater-Plume-March-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75" y="1120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5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6" y="2235199"/>
            <a:ext cx="74326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These models will need </a:t>
            </a:r>
            <a:r>
              <a:rPr lang="en-US" sz="3600" dirty="0" smtClean="0">
                <a:solidFill>
                  <a:srgbClr val="66FFFF"/>
                </a:solidFill>
              </a:rPr>
              <a:t>massive computational and experimental efforts</a:t>
            </a:r>
            <a:r>
              <a:rPr lang="en-US" sz="3600" dirty="0" smtClean="0">
                <a:solidFill>
                  <a:schemeClr val="bg1"/>
                </a:solidFill>
              </a:rPr>
              <a:t> that will challenge multiple scientific areas.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626" y="2679699"/>
            <a:ext cx="532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And we will have to </a:t>
            </a:r>
            <a:r>
              <a:rPr lang="en-US" sz="3600" dirty="0" smtClean="0">
                <a:solidFill>
                  <a:srgbClr val="66FFFF"/>
                </a:solidFill>
              </a:rPr>
              <a:t>model</a:t>
            </a:r>
            <a:r>
              <a:rPr lang="en-US" sz="3600" dirty="0" smtClean="0">
                <a:solidFill>
                  <a:schemeClr val="bg1"/>
                </a:solidFill>
              </a:rPr>
              <a:t>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hullstudent.com/files/minisites/22275/gro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1" y="1300732"/>
            <a:ext cx="3994150" cy="53508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2426" y="1701799"/>
            <a:ext cx="24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People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426" y="2997199"/>
            <a:ext cx="3343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people who are paying us and trusting us to do the right thing.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95400" y="2286000"/>
            <a:ext cx="6324600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Uniting LANL Behind a Bold New Mission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Helping to transform our funding agencies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43000" y="4572000"/>
            <a:ext cx="7124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Providing technical leadership for the United States and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996" y="304800"/>
            <a:ext cx="2141220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Experimental Data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0500" y="304800"/>
            <a:ext cx="2514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Human Effects 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2732" y="304800"/>
            <a:ext cx="212597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Sensor &amp; Com. System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/>
      <p:bldP spid="8" grpId="0" animBg="1"/>
      <p:bldP spid="14" grpId="0" animBg="1"/>
      <p:bldP spid="15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23996" y="304800"/>
            <a:ext cx="2141220" cy="954107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Experimental Data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" y="304800"/>
            <a:ext cx="1925527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Physics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Sub-Models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2286000"/>
            <a:ext cx="6324600" cy="132343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Uniting LANL Behind a Bold New Mission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0500" y="304800"/>
            <a:ext cx="2514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Human Effects Models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Helping to transform our funding agencies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143000" y="4572000"/>
            <a:ext cx="7124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Providing technical leadership for the United States and the world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732" y="304800"/>
            <a:ext cx="2125979" cy="954107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Sensor &amp; Com. System</a:t>
            </a:r>
            <a:endParaRPr lang="en-US" sz="28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7" grpId="0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43000" y="3810000"/>
            <a:ext cx="7124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Helping to transform our funding agencies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2794000"/>
            <a:ext cx="418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This will not be easy:</a:t>
            </a:r>
            <a:endParaRPr 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" y="317500"/>
            <a:ext cx="8293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We must integrate our technologies into </a:t>
            </a:r>
            <a:r>
              <a:rPr lang="en-US" sz="2800" b="1" dirty="0" smtClean="0">
                <a:solidFill>
                  <a:srgbClr val="66FFFF"/>
                </a:solidFill>
              </a:rPr>
              <a:t>tangible products</a:t>
            </a:r>
            <a:r>
              <a:rPr lang="en-US" sz="2800" b="1" dirty="0" smtClean="0">
                <a:solidFill>
                  <a:srgbClr val="FFC000"/>
                </a:solidFill>
              </a:rPr>
              <a:t> (deployable software and real-time communication system).</a:t>
            </a:r>
            <a:endParaRPr lang="en-US" sz="2800" b="1" dirty="0">
              <a:solidFill>
                <a:srgbClr val="FFC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95275" y="2514600"/>
            <a:ext cx="8315325" cy="3113306"/>
            <a:chOff x="295275" y="2514600"/>
            <a:chExt cx="8315325" cy="3113306"/>
          </a:xfrm>
        </p:grpSpPr>
        <p:sp>
          <p:nvSpPr>
            <p:cNvPr id="5" name="TextBox 4"/>
            <p:cNvSpPr txBox="1"/>
            <p:nvPr/>
          </p:nvSpPr>
          <p:spPr>
            <a:xfrm>
              <a:off x="2362200" y="2590800"/>
              <a:ext cx="3886200" cy="95410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Laptop Nuclear Effects Advising Software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52700" y="4267200"/>
              <a:ext cx="3505200" cy="83099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High-Fidelity Integrated Models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2" descr="http://cmsimg.desmoinesregister.com/apps/pbcsi.dll/bilde?Site=D2&amp;Date=20111126&amp;Category=NEWS&amp;ArtNo=311260033&amp;Ref=AR&amp;MaxW=640&amp;Border=0&amp;Downtown-Des-Moines-gem-may-evolve-from-firehouse-into-art-hou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9400" y="2514600"/>
              <a:ext cx="1468783" cy="97765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4" descr="http://www.datacenterknowledge.com/wp-content/uploads/2011/06/cielo-supercompu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8727" y="4057013"/>
              <a:ext cx="1458662" cy="965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629400" y="3505200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Run on the scene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>
              <a:off x="3886200" y="3614058"/>
              <a:ext cx="609600" cy="48768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5275" y="4057650"/>
              <a:ext cx="15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Real-time data updates model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Up Arrow 24"/>
            <p:cNvSpPr/>
            <p:nvPr/>
          </p:nvSpPr>
          <p:spPr>
            <a:xfrm>
              <a:off x="762000" y="3429000"/>
              <a:ext cx="609600" cy="48768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/>
            <p:cNvSpPr/>
            <p:nvPr/>
          </p:nvSpPr>
          <p:spPr>
            <a:xfrm rot="5400000">
              <a:off x="1857375" y="2867025"/>
              <a:ext cx="476250" cy="381000"/>
            </a:xfrm>
            <a:prstGeom prst="up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1" y="2667000"/>
              <a:ext cx="1447799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LANL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Com. System</a:t>
              </a:r>
              <a:endParaRPr lang="en-US" b="1" i="1" u="sng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4981575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Massive integrated computations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" y="317500"/>
            <a:ext cx="8293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We must combine our efforts with ongoing and organized </a:t>
            </a:r>
            <a:r>
              <a:rPr lang="en-US" sz="2800" b="1" dirty="0" smtClean="0">
                <a:solidFill>
                  <a:srgbClr val="66FFFF"/>
                </a:solidFill>
              </a:rPr>
              <a:t>promotional activities</a:t>
            </a:r>
            <a:r>
              <a:rPr lang="en-US" sz="2800" b="1" dirty="0" smtClean="0">
                <a:solidFill>
                  <a:srgbClr val="FFC000"/>
                </a:solidFill>
              </a:rPr>
              <a:t> in </a:t>
            </a:r>
            <a:r>
              <a:rPr lang="en-US" sz="2800" b="1" dirty="0" smtClean="0">
                <a:solidFill>
                  <a:srgbClr val="66FFFF"/>
                </a:solidFill>
              </a:rPr>
              <a:t>Washington</a:t>
            </a:r>
            <a:r>
              <a:rPr lang="en-US" sz="2800" b="1" dirty="0" smtClean="0">
                <a:solidFill>
                  <a:srgbClr val="FFC000"/>
                </a:solidFill>
              </a:rPr>
              <a:t>.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97282" name="Picture 2" descr="http://spectrum.ieee.org/image/18508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4089400"/>
            <a:ext cx="321945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5500" y="2197100"/>
            <a:ext cx="355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 Years of LANL investment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3187700"/>
            <a:ext cx="394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Ongoing reporting and promotional activities in D.C.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25500" y="2667000"/>
            <a:ext cx="7531100" cy="469900"/>
          </a:xfrm>
          <a:prstGeom prst="rightArrow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3162300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Time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100" y="2743200"/>
            <a:ext cx="584200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84400" y="2743200"/>
            <a:ext cx="584200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92500" y="2743200"/>
            <a:ext cx="584200" cy="33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21200" y="1892300"/>
            <a:ext cx="2768600" cy="1016000"/>
          </a:xfrm>
          <a:custGeom>
            <a:avLst/>
            <a:gdLst>
              <a:gd name="connsiteX0" fmla="*/ 0 w 2768600"/>
              <a:gd name="connsiteY0" fmla="*/ 1016000 h 1016000"/>
              <a:gd name="connsiteX1" fmla="*/ 863600 w 2768600"/>
              <a:gd name="connsiteY1" fmla="*/ 127000 h 1016000"/>
              <a:gd name="connsiteX2" fmla="*/ 2768600 w 2768600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600" h="1016000">
                <a:moveTo>
                  <a:pt x="0" y="1016000"/>
                </a:moveTo>
                <a:lnTo>
                  <a:pt x="863600" y="127000"/>
                </a:lnTo>
                <a:lnTo>
                  <a:pt x="2768600" y="0"/>
                </a:lnTo>
              </a:path>
            </a:pathLst>
          </a:custGeom>
          <a:ln w="76200">
            <a:solidFill>
              <a:srgbClr val="FFC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67020" y="2113280"/>
            <a:ext cx="337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Federal funding ramps 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1" grpId="0" animBg="1"/>
      <p:bldP spid="12" grpId="0" animBg="1"/>
      <p:bldP spid="13" grpId="0" animBg="1"/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5500" y="2197100"/>
            <a:ext cx="355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3 Years of LANL investment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3251200"/>
            <a:ext cx="398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This will be our Einstein Letter.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 descr="http://www.nucleardarkness.org/include/nucleardarkness/images/cityonfire/hiroshima_before_0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484009"/>
            <a:ext cx="3968749" cy="2505380"/>
          </a:xfrm>
          <a:prstGeom prst="rect">
            <a:avLst/>
          </a:prstGeom>
          <a:noFill/>
        </p:spPr>
      </p:pic>
      <p:pic>
        <p:nvPicPr>
          <p:cNvPr id="1028" name="Picture 4" descr="http://photohome.com/pictures/new-york-pictures/new-york-city/midtown-manhattan-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459705"/>
            <a:ext cx="4352925" cy="3264694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0025" y="4029075"/>
            <a:ext cx="376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Hiroshima, before the atomic bomb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81550" y="4695825"/>
            <a:ext cx="376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Midtown Manhattan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4325" y="723900"/>
            <a:ext cx="376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this: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352925" y="723900"/>
            <a:ext cx="4591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is not the same as this: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America has 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92964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reactive culture.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815" y="1744028"/>
            <a:ext cx="71818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>
            <a:lum bright="16000" contrast="92000"/>
          </a:blip>
          <a:srcRect/>
          <a:stretch>
            <a:fillRect/>
          </a:stretch>
        </p:blipFill>
        <p:spPr bwMode="auto">
          <a:xfrm>
            <a:off x="4308158" y="3750945"/>
            <a:ext cx="2905125" cy="209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4" cstate="print">
            <a:lum bright="16000" contrast="92000"/>
          </a:blip>
          <a:srcRect/>
          <a:stretch>
            <a:fillRect/>
          </a:stretch>
        </p:blipFill>
        <p:spPr bwMode="auto">
          <a:xfrm>
            <a:off x="837248" y="1839278"/>
            <a:ext cx="2790825" cy="3905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>
            <a:lum bright="16000" contrast="92000"/>
          </a:blip>
          <a:srcRect/>
          <a:stretch>
            <a:fillRect/>
          </a:stretch>
        </p:blipFill>
        <p:spPr bwMode="auto">
          <a:xfrm>
            <a:off x="3567113" y="4739640"/>
            <a:ext cx="1400175" cy="228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20" dur="2900" fill="hold"/>
                                        <p:tgtEl>
                                          <p:spTgt spid="67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25" dur="2300" fill="hold"/>
                                        <p:tgtEl>
                                          <p:spTgt spid="67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30" dur="2700" fill="hold"/>
                                        <p:tgtEl>
                                          <p:spTgt spid="67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1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1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71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0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America has 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929640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reactive culture.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3730" name="Picture 2" descr="http://www.jpl.nasa.gov/explorer/captions/images/sputnik-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386" y="709048"/>
            <a:ext cx="3271172" cy="2523113"/>
          </a:xfrm>
          <a:prstGeom prst="rect">
            <a:avLst/>
          </a:prstGeom>
          <a:noFill/>
        </p:spPr>
      </p:pic>
      <p:pic>
        <p:nvPicPr>
          <p:cNvPr id="73732" name="Picture 4" descr="http://www.technologyevangelist.com/images/sputnikNews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421" y="3421624"/>
            <a:ext cx="4351582" cy="2824573"/>
          </a:xfrm>
          <a:prstGeom prst="rect">
            <a:avLst/>
          </a:prstGeom>
          <a:noFill/>
        </p:spPr>
      </p:pic>
      <p:pic>
        <p:nvPicPr>
          <p:cNvPr id="73734" name="Picture 6" descr="http://www.hq.nasa.gov/office/pao/History/Apollobib/aldri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593" y="560124"/>
            <a:ext cx="5389819" cy="60941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6009" y="2898550"/>
            <a:ext cx="288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 can react well when prompted.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9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738" y="2822473"/>
            <a:ext cx="8210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http://www.hurricanekatrina.com/images/hurricane-katrina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574" y="208718"/>
            <a:ext cx="4680872" cy="2551075"/>
          </a:xfrm>
          <a:prstGeom prst="rect">
            <a:avLst/>
          </a:prstGeom>
          <a:noFill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1048" y="4059186"/>
            <a:ext cx="3838575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567" y="5943908"/>
            <a:ext cx="3914775" cy="32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0500" y="350520"/>
            <a:ext cx="3101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But the </a:t>
            </a:r>
            <a:r>
              <a:rPr lang="en-US" sz="2800" dirty="0" smtClean="0">
                <a:solidFill>
                  <a:srgbClr val="66FFFF"/>
                </a:solidFill>
              </a:rPr>
              <a:t>public prompt</a:t>
            </a:r>
            <a:r>
              <a:rPr lang="en-US" sz="2800" dirty="0" smtClean="0">
                <a:solidFill>
                  <a:schemeClr val="bg1"/>
                </a:solidFill>
              </a:rPr>
              <a:t> isn’t always heard.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6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6" dur="37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9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0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9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And there isn’t always a gentle </a:t>
            </a:r>
            <a:r>
              <a:rPr lang="en-US" sz="2800" dirty="0" smtClean="0">
                <a:solidFill>
                  <a:srgbClr val="00FF00"/>
                </a:solidFill>
              </a:rPr>
              <a:t>learning curve</a:t>
            </a:r>
            <a:r>
              <a:rPr lang="en-US" sz="2800" dirty="0" smtClean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6802" name="Picture 2" descr="http://iconicphotos.files.wordpress.com/2009/09/911rtrs_468x683.jpg?w=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976" y="269823"/>
            <a:ext cx="4362450" cy="6372226"/>
          </a:xfrm>
          <a:prstGeom prst="rect">
            <a:avLst/>
          </a:prstGeom>
          <a:noFill/>
        </p:spPr>
      </p:pic>
      <p:pic>
        <p:nvPicPr>
          <p:cNvPr id="76804" name="Picture 4" descr="http://amazingdata.com/mediadata23/Image/amazing_odd_interesting_funny_911-pentagon-3days_200907240112396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83" y="3923071"/>
            <a:ext cx="4172038" cy="27428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8736" y="2934929"/>
            <a:ext cx="5278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There were four airplanes that day.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350520"/>
            <a:ext cx="3101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Seldom and powerful are the moments when science prompts a </a:t>
            </a:r>
            <a:r>
              <a:rPr lang="en-US" sz="2800" b="1" i="1" u="sng" dirty="0" smtClean="0">
                <a:solidFill>
                  <a:srgbClr val="66FFFF"/>
                </a:solidFill>
              </a:rPr>
              <a:t>proactive</a:t>
            </a:r>
            <a:r>
              <a:rPr lang="en-US" sz="2800" dirty="0" smtClean="0">
                <a:solidFill>
                  <a:schemeClr val="bg1"/>
                </a:solidFill>
              </a:rPr>
              <a:t> response.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8" descr="http://mrsmurray.org/images/EinsteinSzil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396" y="1549963"/>
            <a:ext cx="4619625" cy="3609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8149" y="5597013"/>
            <a:ext cx="3491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is time to do so now.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90600" y="2438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Of what value is science if it does not rise to this challenge?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306705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Now </a:t>
            </a:r>
            <a:r>
              <a:rPr lang="en-US" sz="2400" b="1" dirty="0">
                <a:solidFill>
                  <a:schemeClr val="bg1"/>
                </a:solidFill>
              </a:rPr>
              <a:t>we must deliver.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90600" y="20955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American people have preserved our capabilities for a time such as this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382353"/>
            <a:ext cx="4114800" cy="300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6" y="1384966"/>
            <a:ext cx="4107426" cy="300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http://www.e-architect.co.uk/images/jpgs/new_york/empire_state_building_amcrmar07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850" y="1381125"/>
            <a:ext cx="3997221" cy="5321300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4325" y="723900"/>
            <a:ext cx="376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And this: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495800" y="723900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is not the same as this: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1933575"/>
            <a:ext cx="4994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Contrary to what the public thinks, </a:t>
            </a:r>
            <a:r>
              <a:rPr lang="en-US" sz="2800" b="1" dirty="0">
                <a:solidFill>
                  <a:schemeClr val="bg1"/>
                </a:solidFill>
              </a:rPr>
              <a:t>a nuclear attack can be managed to reduce </a:t>
            </a:r>
            <a:r>
              <a:rPr lang="en-US" sz="2800" b="1" dirty="0" smtClean="0">
                <a:solidFill>
                  <a:schemeClr val="bg1"/>
                </a:solidFill>
              </a:rPr>
              <a:t>casualties.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33600" y="3657600"/>
            <a:ext cx="49942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But LANL’s </a:t>
            </a:r>
            <a:r>
              <a:rPr lang="en-US" sz="2800" b="1" dirty="0">
                <a:solidFill>
                  <a:schemeClr val="bg1"/>
                </a:solidFill>
              </a:rPr>
              <a:t>passiveness has </a:t>
            </a:r>
            <a:r>
              <a:rPr lang="en-US" sz="2800" b="1" dirty="0" smtClean="0">
                <a:solidFill>
                  <a:schemeClr val="bg1"/>
                </a:solidFill>
              </a:rPr>
              <a:t>implied that </a:t>
            </a:r>
            <a:r>
              <a:rPr lang="en-US" sz="2800" b="1" dirty="0">
                <a:solidFill>
                  <a:schemeClr val="bg1"/>
                </a:solidFill>
              </a:rPr>
              <a:t>there is no hope.</a:t>
            </a:r>
          </a:p>
        </p:txBody>
      </p:sp>
    </p:spTree>
  </p:cSld>
  <p:clrMapOvr>
    <a:masterClrMapping/>
  </p:clrMapOvr>
  <p:transition spd="med"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66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33600" y="2286000"/>
            <a:ext cx="499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If only the public knew, they would urge us to begin…</a:t>
            </a: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1488</Words>
  <Application>Microsoft Office PowerPoint</Application>
  <PresentationFormat>On-screen Show (4:3)</PresentationFormat>
  <Paragraphs>322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Los Alamos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CSD User</dc:creator>
  <cp:lastModifiedBy>Trish Williams-Mello</cp:lastModifiedBy>
  <cp:revision>436</cp:revision>
  <dcterms:created xsi:type="dcterms:W3CDTF">2011-12-06T20:10:20Z</dcterms:created>
  <dcterms:modified xsi:type="dcterms:W3CDTF">2015-01-23T20:37:53Z</dcterms:modified>
</cp:coreProperties>
</file>